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15" r:id="rId2"/>
    <p:sldId id="316" r:id="rId3"/>
    <p:sldId id="256" r:id="rId4"/>
    <p:sldId id="334" r:id="rId5"/>
    <p:sldId id="327" r:id="rId6"/>
    <p:sldId id="340" r:id="rId7"/>
    <p:sldId id="335" r:id="rId8"/>
    <p:sldId id="313" r:id="rId9"/>
    <p:sldId id="341" r:id="rId10"/>
    <p:sldId id="336" r:id="rId11"/>
    <p:sldId id="333" r:id="rId12"/>
    <p:sldId id="337" r:id="rId13"/>
    <p:sldId id="338" r:id="rId14"/>
    <p:sldId id="345" r:id="rId15"/>
    <p:sldId id="339" r:id="rId16"/>
    <p:sldId id="331" r:id="rId17"/>
    <p:sldId id="342" r:id="rId18"/>
    <p:sldId id="308" r:id="rId19"/>
    <p:sldId id="30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Carmichael" initials="JC" lastIdx="20" clrIdx="0">
    <p:extLst>
      <p:ext uri="{19B8F6BF-5375-455C-9EA6-DF929625EA0E}">
        <p15:presenceInfo xmlns:p15="http://schemas.microsoft.com/office/powerpoint/2012/main" userId="Jessica Carmichael" providerId="None"/>
      </p:ext>
    </p:extLst>
  </p:cmAuthor>
  <p:cmAuthor id="2" name="Jessica Carmichael" initials="JC [2]" lastIdx="5" clrIdx="1">
    <p:extLst>
      <p:ext uri="{19B8F6BF-5375-455C-9EA6-DF929625EA0E}">
        <p15:presenceInfo xmlns:p15="http://schemas.microsoft.com/office/powerpoint/2012/main" userId="S-1-5-21-282042553-3071486029-4247714591-5885" providerId="AD"/>
      </p:ext>
    </p:extLst>
  </p:cmAuthor>
  <p:cmAuthor id="3" name="Jennifer Deforge-Kling" initials="JD" lastIdx="8" clrIdx="2">
    <p:extLst>
      <p:ext uri="{19B8F6BF-5375-455C-9EA6-DF929625EA0E}">
        <p15:presenceInfo xmlns:p15="http://schemas.microsoft.com/office/powerpoint/2012/main" userId="S-1-5-21-282042553-3071486029-4247714591-58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026"/>
    <a:srgbClr val="6E3E6D"/>
    <a:srgbClr val="004A91"/>
    <a:srgbClr val="004B91"/>
    <a:srgbClr val="FFD066"/>
    <a:srgbClr val="FFE066"/>
    <a:srgbClr val="FCD73E"/>
    <a:srgbClr val="FFDD51"/>
    <a:srgbClr val="E7B223"/>
    <a:srgbClr val="C9E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7" autoAdjust="0"/>
    <p:restoredTop sz="94518"/>
  </p:normalViewPr>
  <p:slideViewPr>
    <p:cSldViewPr>
      <p:cViewPr varScale="1">
        <p:scale>
          <a:sx n="81" d="100"/>
          <a:sy n="81" d="100"/>
        </p:scale>
        <p:origin x="974" y="58"/>
      </p:cViewPr>
      <p:guideLst>
        <p:guide orient="horz" pos="9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0F0EF1-A3A8-FC41-A4CB-CC8691C4F25E}" type="datetimeFigureOut">
              <a:rPr lang="en-US" smtClean="0"/>
              <a:t>4/1/2021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9C99C-74D2-F541-B057-D3D053B13879}" type="slidenum">
              <a:rPr lang="en-US" smtClean="0"/>
              <a:t>‹#›</a:t>
            </a:fld>
            <a:endParaRPr lang="en-US"/>
          </a:p>
        </p:txBody>
      </p:sp>
    </p:spTree>
    <p:extLst>
      <p:ext uri="{BB962C8B-B14F-4D97-AF65-F5344CB8AC3E}">
        <p14:creationId xmlns:p14="http://schemas.microsoft.com/office/powerpoint/2010/main" val="1760404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1</a:t>
            </a:fld>
            <a:endParaRPr lang="en-US"/>
          </a:p>
        </p:txBody>
      </p:sp>
    </p:spTree>
    <p:extLst>
      <p:ext uri="{BB962C8B-B14F-4D97-AF65-F5344CB8AC3E}">
        <p14:creationId xmlns:p14="http://schemas.microsoft.com/office/powerpoint/2010/main" val="125109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13</a:t>
            </a:fld>
            <a:endParaRPr lang="en-US"/>
          </a:p>
        </p:txBody>
      </p:sp>
    </p:spTree>
    <p:extLst>
      <p:ext uri="{BB962C8B-B14F-4D97-AF65-F5344CB8AC3E}">
        <p14:creationId xmlns:p14="http://schemas.microsoft.com/office/powerpoint/2010/main" val="38093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14</a:t>
            </a:fld>
            <a:endParaRPr lang="en-US"/>
          </a:p>
        </p:txBody>
      </p:sp>
    </p:spTree>
    <p:extLst>
      <p:ext uri="{BB962C8B-B14F-4D97-AF65-F5344CB8AC3E}">
        <p14:creationId xmlns:p14="http://schemas.microsoft.com/office/powerpoint/2010/main" val="341342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16</a:t>
            </a:fld>
            <a:endParaRPr lang="en-US"/>
          </a:p>
        </p:txBody>
      </p:sp>
    </p:spTree>
    <p:extLst>
      <p:ext uri="{BB962C8B-B14F-4D97-AF65-F5344CB8AC3E}">
        <p14:creationId xmlns:p14="http://schemas.microsoft.com/office/powerpoint/2010/main" val="224881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17</a:t>
            </a:fld>
            <a:endParaRPr lang="en-US"/>
          </a:p>
        </p:txBody>
      </p:sp>
    </p:spTree>
    <p:extLst>
      <p:ext uri="{BB962C8B-B14F-4D97-AF65-F5344CB8AC3E}">
        <p14:creationId xmlns:p14="http://schemas.microsoft.com/office/powerpoint/2010/main" val="2606299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99C99C-74D2-F541-B057-D3D053B13879}" type="slidenum">
              <a:rPr lang="en-US" smtClean="0"/>
              <a:t>18</a:t>
            </a:fld>
            <a:endParaRPr lang="en-US"/>
          </a:p>
        </p:txBody>
      </p:sp>
    </p:spTree>
    <p:extLst>
      <p:ext uri="{BB962C8B-B14F-4D97-AF65-F5344CB8AC3E}">
        <p14:creationId xmlns:p14="http://schemas.microsoft.com/office/powerpoint/2010/main" val="330021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2</a:t>
            </a:fld>
            <a:endParaRPr lang="en-US"/>
          </a:p>
        </p:txBody>
      </p:sp>
    </p:spTree>
    <p:extLst>
      <p:ext uri="{BB962C8B-B14F-4D97-AF65-F5344CB8AC3E}">
        <p14:creationId xmlns:p14="http://schemas.microsoft.com/office/powerpoint/2010/main" val="79279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5</a:t>
            </a:fld>
            <a:endParaRPr lang="en-US"/>
          </a:p>
        </p:txBody>
      </p:sp>
    </p:spTree>
    <p:extLst>
      <p:ext uri="{BB962C8B-B14F-4D97-AF65-F5344CB8AC3E}">
        <p14:creationId xmlns:p14="http://schemas.microsoft.com/office/powerpoint/2010/main" val="360051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6</a:t>
            </a:fld>
            <a:endParaRPr lang="en-US"/>
          </a:p>
        </p:txBody>
      </p:sp>
    </p:spTree>
    <p:extLst>
      <p:ext uri="{BB962C8B-B14F-4D97-AF65-F5344CB8AC3E}">
        <p14:creationId xmlns:p14="http://schemas.microsoft.com/office/powerpoint/2010/main" val="65713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7</a:t>
            </a:fld>
            <a:endParaRPr lang="en-US"/>
          </a:p>
        </p:txBody>
      </p:sp>
    </p:spTree>
    <p:extLst>
      <p:ext uri="{BB962C8B-B14F-4D97-AF65-F5344CB8AC3E}">
        <p14:creationId xmlns:p14="http://schemas.microsoft.com/office/powerpoint/2010/main" val="753438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8</a:t>
            </a:fld>
            <a:endParaRPr lang="en-US"/>
          </a:p>
        </p:txBody>
      </p:sp>
    </p:spTree>
    <p:extLst>
      <p:ext uri="{BB962C8B-B14F-4D97-AF65-F5344CB8AC3E}">
        <p14:creationId xmlns:p14="http://schemas.microsoft.com/office/powerpoint/2010/main" val="309864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9</a:t>
            </a:fld>
            <a:endParaRPr lang="en-US"/>
          </a:p>
        </p:txBody>
      </p:sp>
    </p:spTree>
    <p:extLst>
      <p:ext uri="{BB962C8B-B14F-4D97-AF65-F5344CB8AC3E}">
        <p14:creationId xmlns:p14="http://schemas.microsoft.com/office/powerpoint/2010/main" val="905653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11</a:t>
            </a:fld>
            <a:endParaRPr lang="en-US"/>
          </a:p>
        </p:txBody>
      </p:sp>
    </p:spTree>
    <p:extLst>
      <p:ext uri="{BB962C8B-B14F-4D97-AF65-F5344CB8AC3E}">
        <p14:creationId xmlns:p14="http://schemas.microsoft.com/office/powerpoint/2010/main" val="99539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99C99C-74D2-F541-B057-D3D053B13879}" type="slidenum">
              <a:rPr lang="en-US" smtClean="0"/>
              <a:t>12</a:t>
            </a:fld>
            <a:endParaRPr lang="en-US"/>
          </a:p>
        </p:txBody>
      </p:sp>
    </p:spTree>
    <p:extLst>
      <p:ext uri="{BB962C8B-B14F-4D97-AF65-F5344CB8AC3E}">
        <p14:creationId xmlns:p14="http://schemas.microsoft.com/office/powerpoint/2010/main" val="182457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33E229-221F-43BC-9A2D-8204DE1D081C}"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1173318607"/>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3E229-221F-43BC-9A2D-8204DE1D081C}" type="datetimeFigureOut">
              <a:rPr lang="en-US" smtClean="0"/>
              <a:t>4/1/2021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82675130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33E229-221F-43BC-9A2D-8204DE1D081C}"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064265392"/>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33E229-221F-43BC-9A2D-8204DE1D081C}"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303958966"/>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3E229-221F-43BC-9A2D-8204DE1D081C}"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504195150"/>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3E229-221F-43BC-9A2D-8204DE1D081C}"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264790859"/>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4B9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9144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C17701C4-9E98-BF40-A9AB-56493DB6F0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24450" y="5715000"/>
            <a:ext cx="1943100" cy="877094"/>
          </a:xfrm>
          <a:prstGeom prst="rect">
            <a:avLst/>
          </a:prstGeom>
        </p:spPr>
      </p:pic>
    </p:spTree>
    <p:extLst>
      <p:ext uri="{BB962C8B-B14F-4D97-AF65-F5344CB8AC3E}">
        <p14:creationId xmlns:p14="http://schemas.microsoft.com/office/powerpoint/2010/main" val="86056531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3E229-221F-43BC-9A2D-8204DE1D081C}"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359944680"/>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33E229-221F-43BC-9A2D-8204DE1D081C}" type="datetimeFigureOut">
              <a:rPr lang="en-US" smtClean="0"/>
              <a:t>4/1/2021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257759244"/>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33E229-221F-43BC-9A2D-8204DE1D081C}"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66884941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384800" cy="5287962"/>
          </a:xfrm>
        </p:spPr>
        <p:txBody>
          <a:bodyPr/>
          <a:lstStyle>
            <a:lvl1pPr algn="l">
              <a:defRPr/>
            </a:lvl1pPr>
          </a:lstStyle>
          <a:p>
            <a:r>
              <a:rPr lang="en-US" dirty="0"/>
              <a:t>Click to edit Master title style</a:t>
            </a:r>
          </a:p>
        </p:txBody>
      </p:sp>
      <p:sp>
        <p:nvSpPr>
          <p:cNvPr id="4" name="Content Placeholder 3"/>
          <p:cNvSpPr>
            <a:spLocks noGrp="1"/>
          </p:cNvSpPr>
          <p:nvPr>
            <p:ph sz="half" idx="2"/>
          </p:nvPr>
        </p:nvSpPr>
        <p:spPr>
          <a:xfrm>
            <a:off x="6197600" y="274639"/>
            <a:ext cx="5384800" cy="52879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33E229-221F-43BC-9A2D-8204DE1D081C}"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34471669"/>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384800" cy="5287962"/>
          </a:xfrm>
        </p:spPr>
        <p:txBody>
          <a:bodyPr/>
          <a:lstStyle>
            <a:lvl1pPr algn="l">
              <a:defRPr/>
            </a:lvl1pPr>
          </a:lstStyle>
          <a:p>
            <a:r>
              <a:rPr lang="en-US"/>
              <a:t>Click to edit Master title style</a:t>
            </a:r>
          </a:p>
        </p:txBody>
      </p:sp>
      <p:sp>
        <p:nvSpPr>
          <p:cNvPr id="4" name="Content Placeholder 3"/>
          <p:cNvSpPr>
            <a:spLocks noGrp="1"/>
          </p:cNvSpPr>
          <p:nvPr>
            <p:ph sz="half" idx="2"/>
          </p:nvPr>
        </p:nvSpPr>
        <p:spPr>
          <a:xfrm>
            <a:off x="6197600" y="1"/>
            <a:ext cx="59944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33E229-221F-43BC-9A2D-8204DE1D081C}" type="datetimeFigureOut">
              <a:rPr lang="en-US" smtClean="0"/>
              <a:t>4/1/2021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4287691137"/>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33E229-221F-43BC-9A2D-8204DE1D081C}" type="datetimeFigureOut">
              <a:rPr lang="en-US" smtClean="0"/>
              <a:t>4/1/2021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2387922272"/>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33E229-221F-43BC-9A2D-8204DE1D081C}" type="datetimeFigureOut">
              <a:rPr lang="en-US" smtClean="0"/>
              <a:t>4/1/2021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765E32-42B3-4310-80C5-884BCDC46A34}" type="slidenum">
              <a:rPr lang="en-US" smtClean="0"/>
              <a:t>‹#›</a:t>
            </a:fld>
            <a:endParaRPr lang="en-US"/>
          </a:p>
        </p:txBody>
      </p:sp>
    </p:spTree>
    <p:extLst>
      <p:ext uri="{BB962C8B-B14F-4D97-AF65-F5344CB8AC3E}">
        <p14:creationId xmlns:p14="http://schemas.microsoft.com/office/powerpoint/2010/main" val="4102354576"/>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3E229-221F-43BC-9A2D-8204DE1D081C}" type="datetimeFigureOut">
              <a:rPr lang="en-US" smtClean="0"/>
              <a:t>4/1/2021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65E32-42B3-4310-80C5-884BCDC46A34}" type="slidenum">
              <a:rPr lang="en-US" smtClean="0"/>
              <a:t>‹#›</a:t>
            </a:fld>
            <a:endParaRPr lang="en-US"/>
          </a:p>
        </p:txBody>
      </p:sp>
      <p:pic>
        <p:nvPicPr>
          <p:cNvPr id="7" name="Picture 6">
            <a:extLst>
              <a:ext uri="{FF2B5EF4-FFF2-40B4-BE49-F238E27FC236}">
                <a16:creationId xmlns:a16="http://schemas.microsoft.com/office/drawing/2014/main" id="{B0ECFF72-475B-8D49-A7BE-1219D71843AA}"/>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304800" y="5941483"/>
            <a:ext cx="1524000" cy="687917"/>
          </a:xfrm>
          <a:prstGeom prst="rect">
            <a:avLst/>
          </a:prstGeom>
        </p:spPr>
      </p:pic>
    </p:spTree>
    <p:extLst>
      <p:ext uri="{BB962C8B-B14F-4D97-AF65-F5344CB8AC3E}">
        <p14:creationId xmlns:p14="http://schemas.microsoft.com/office/powerpoint/2010/main" val="2833847223"/>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60" r:id="rId6"/>
    <p:sldLayoutId id="2147483661"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spd="slow">
    <p:cover/>
  </p:transition>
  <p:txStyles>
    <p:titleStyle>
      <a:lvl1pPr algn="ctr" defTabSz="914400" rtl="0" eaLnBrk="1" latinLnBrk="0" hangingPunct="1">
        <a:spcBef>
          <a:spcPct val="0"/>
        </a:spcBef>
        <a:buNone/>
        <a:defRPr sz="4000" b="1" kern="1200">
          <a:solidFill>
            <a:srgbClr val="004B9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4B9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C4CB64-6CCD-8A48-BB6A-A916FBAED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51" y="5454207"/>
            <a:ext cx="1940349" cy="875852"/>
          </a:xfrm>
          <a:prstGeom prst="rect">
            <a:avLst/>
          </a:prstGeom>
        </p:spPr>
      </p:pic>
      <p:sp>
        <p:nvSpPr>
          <p:cNvPr id="2" name="Title 1"/>
          <p:cNvSpPr>
            <a:spLocks noGrp="1"/>
          </p:cNvSpPr>
          <p:nvPr>
            <p:ph type="title"/>
          </p:nvPr>
        </p:nvSpPr>
        <p:spPr>
          <a:xfrm>
            <a:off x="609600" y="609600"/>
            <a:ext cx="6248400" cy="4953000"/>
          </a:xfrm>
        </p:spPr>
        <p:txBody>
          <a:bodyPr>
            <a:normAutofit/>
          </a:bodyPr>
          <a:lstStyle/>
          <a:p>
            <a:r>
              <a:rPr lang="en-US" sz="4800" dirty="0">
                <a:solidFill>
                  <a:schemeClr val="bg1"/>
                </a:solidFill>
              </a:rPr>
              <a:t>Celebrating 50 Years of EMS Innovation</a:t>
            </a:r>
            <a:endParaRPr lang="en-US" sz="4800" b="1" dirty="0">
              <a:solidFill>
                <a:schemeClr val="bg1"/>
              </a:solidFill>
            </a:endParaRPr>
          </a:p>
        </p:txBody>
      </p:sp>
      <p:sp>
        <p:nvSpPr>
          <p:cNvPr id="3" name="TextBox 2">
            <a:extLst>
              <a:ext uri="{FF2B5EF4-FFF2-40B4-BE49-F238E27FC236}">
                <a16:creationId xmlns:a16="http://schemas.microsoft.com/office/drawing/2014/main" id="{CC3E910D-749C-4C46-BF8E-C12A6FB52B82}"/>
              </a:ext>
            </a:extLst>
          </p:cNvPr>
          <p:cNvSpPr txBox="1"/>
          <p:nvPr/>
        </p:nvSpPr>
        <p:spPr>
          <a:xfrm>
            <a:off x="8915400" y="6642556"/>
            <a:ext cx="3276600" cy="215444"/>
          </a:xfrm>
          <a:prstGeom prst="rect">
            <a:avLst/>
          </a:prstGeom>
          <a:noFill/>
        </p:spPr>
        <p:txBody>
          <a:bodyPr wrap="square" rtlCol="0">
            <a:spAutoFit/>
          </a:bodyPr>
          <a:lstStyle/>
          <a:p>
            <a:pPr algn="r"/>
            <a:r>
              <a:rPr lang="en-US" sz="800" dirty="0">
                <a:solidFill>
                  <a:schemeClr val="bg1">
                    <a:lumMod val="75000"/>
                  </a:schemeClr>
                </a:solidFill>
              </a:rPr>
              <a:t>Source Code: EMT12JC</a:t>
            </a:r>
          </a:p>
        </p:txBody>
      </p:sp>
      <p:pic>
        <p:nvPicPr>
          <p:cNvPr id="5" name="Picture 4" descr="A picture containing text, person, outdoor, grass&#10;&#10;Description automatically generated">
            <a:extLst>
              <a:ext uri="{FF2B5EF4-FFF2-40B4-BE49-F238E27FC236}">
                <a16:creationId xmlns:a16="http://schemas.microsoft.com/office/drawing/2014/main" id="{166B8788-EDE9-734C-9C80-CB355DC7E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447973"/>
            <a:ext cx="4579144" cy="5861304"/>
          </a:xfrm>
          <a:prstGeom prst="rect">
            <a:avLst/>
          </a:prstGeom>
          <a:effectLst>
            <a:outerShdw blurRad="317500" algn="ctr" rotWithShape="0">
              <a:prstClr val="black">
                <a:alpha val="60000"/>
              </a:prstClr>
            </a:outerShdw>
          </a:effectLst>
        </p:spPr>
      </p:pic>
    </p:spTree>
    <p:extLst>
      <p:ext uri="{BB962C8B-B14F-4D97-AF65-F5344CB8AC3E}">
        <p14:creationId xmlns:p14="http://schemas.microsoft.com/office/powerpoint/2010/main" val="22075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B9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524000"/>
            <a:ext cx="9601200" cy="1470025"/>
          </a:xfrm>
        </p:spPr>
        <p:txBody>
          <a:bodyPr>
            <a:normAutofit fontScale="90000"/>
          </a:bodyPr>
          <a:lstStyle/>
          <a:p>
            <a:r>
              <a:rPr lang="en-US" sz="5400" dirty="0"/>
              <a:t>A Focus on Career Readiness and Employability</a:t>
            </a:r>
            <a:endParaRPr lang="en-US" sz="5400" b="1" i="1" dirty="0">
              <a:solidFill>
                <a:schemeClr val="bg1"/>
              </a:solidFill>
            </a:endParaRPr>
          </a:p>
        </p:txBody>
      </p:sp>
      <p:sp>
        <p:nvSpPr>
          <p:cNvPr id="3" name="Title 1">
            <a:extLst>
              <a:ext uri="{FF2B5EF4-FFF2-40B4-BE49-F238E27FC236}">
                <a16:creationId xmlns:a16="http://schemas.microsoft.com/office/drawing/2014/main" id="{0F3613C3-854E-43C8-BABE-6314F6A8B897}"/>
              </a:ext>
            </a:extLst>
          </p:cNvPr>
          <p:cNvSpPr txBox="1">
            <a:spLocks/>
          </p:cNvSpPr>
          <p:nvPr/>
        </p:nvSpPr>
        <p:spPr>
          <a:xfrm>
            <a:off x="1295400" y="3276600"/>
            <a:ext cx="96012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000" b="1" kern="1200">
                <a:solidFill>
                  <a:schemeClr val="bg1"/>
                </a:solidFill>
                <a:latin typeface="+mj-lt"/>
                <a:ea typeface="+mj-ea"/>
                <a:cs typeface="+mj-cs"/>
              </a:defRPr>
            </a:lvl1pPr>
          </a:lstStyle>
          <a:p>
            <a:r>
              <a:rPr lang="en-US" sz="2400" b="0" dirty="0"/>
              <a:t>For those who care about more than just pass rates,</a:t>
            </a:r>
            <a:br>
              <a:rPr lang="en-US" sz="2400" b="0" dirty="0"/>
            </a:br>
            <a:r>
              <a:rPr lang="en-US" sz="2400" b="0" dirty="0"/>
              <a:t>the </a:t>
            </a:r>
            <a:r>
              <a:rPr lang="en-US" sz="2400" i="1" dirty="0">
                <a:solidFill>
                  <a:schemeClr val="accent6">
                    <a:lumMod val="75000"/>
                  </a:schemeClr>
                </a:solidFill>
              </a:rPr>
              <a:t>Twelfth Edition</a:t>
            </a:r>
            <a:r>
              <a:rPr lang="en-US" sz="2400" i="1" dirty="0"/>
              <a:t> </a:t>
            </a:r>
            <a:r>
              <a:rPr lang="en-US" sz="2400" b="0" dirty="0"/>
              <a:t>is devoted to addressing the most</a:t>
            </a:r>
            <a:br>
              <a:rPr lang="en-US" sz="2400" b="0" dirty="0"/>
            </a:br>
            <a:r>
              <a:rPr lang="en-US" sz="2400" b="0" dirty="0"/>
              <a:t>common job readiness issues reported by employers.</a:t>
            </a:r>
            <a:endParaRPr lang="en-US" sz="2400" b="0" i="1" dirty="0"/>
          </a:p>
        </p:txBody>
      </p:sp>
    </p:spTree>
    <p:extLst>
      <p:ext uri="{BB962C8B-B14F-4D97-AF65-F5344CB8AC3E}">
        <p14:creationId xmlns:p14="http://schemas.microsoft.com/office/powerpoint/2010/main" val="262591691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5791200" cy="2392361"/>
          </a:xfrm>
        </p:spPr>
        <p:txBody>
          <a:bodyPr>
            <a:noAutofit/>
          </a:bodyPr>
          <a:lstStyle/>
          <a:p>
            <a:r>
              <a:rPr lang="en-US" sz="3000" dirty="0"/>
              <a:t>Greater emphasis on empathy, teamwork, interpersonal skills, and problem solving to ensure students are well prepared as they transition into the field</a:t>
            </a:r>
            <a:endParaRPr lang="en-US" sz="3000" b="0" dirty="0">
              <a:solidFill>
                <a:schemeClr val="tx1"/>
              </a:solidFill>
            </a:endParaRPr>
          </a:p>
        </p:txBody>
      </p:sp>
      <p:pic>
        <p:nvPicPr>
          <p:cNvPr id="3" name="Picture 2">
            <a:extLst>
              <a:ext uri="{FF2B5EF4-FFF2-40B4-BE49-F238E27FC236}">
                <a16:creationId xmlns:a16="http://schemas.microsoft.com/office/drawing/2014/main" id="{48FEC85A-E1A0-4F5F-8B88-10CDE6EBDD5B}"/>
              </a:ext>
            </a:extLst>
          </p:cNvPr>
          <p:cNvPicPr>
            <a:picLocks noChangeAspect="1"/>
          </p:cNvPicPr>
          <p:nvPr/>
        </p:nvPicPr>
        <p:blipFill rotWithShape="1">
          <a:blip r:embed="rId3"/>
          <a:srcRect l="44375" t="22038" r="25000" b="4563"/>
          <a:stretch/>
        </p:blipFill>
        <p:spPr>
          <a:xfrm>
            <a:off x="6705600" y="225878"/>
            <a:ext cx="4982633" cy="6406243"/>
          </a:xfrm>
          <a:prstGeom prst="rect">
            <a:avLst/>
          </a:prstGeom>
          <a:effectLst>
            <a:outerShdw blurRad="317500" dist="38100" dir="2700000" algn="tl" rotWithShape="0">
              <a:prstClr val="black">
                <a:alpha val="40000"/>
              </a:prstClr>
            </a:outerShdw>
          </a:effectLst>
        </p:spPr>
      </p:pic>
    </p:spTree>
    <p:extLst>
      <p:ext uri="{BB962C8B-B14F-4D97-AF65-F5344CB8AC3E}">
        <p14:creationId xmlns:p14="http://schemas.microsoft.com/office/powerpoint/2010/main" val="62407913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5715000" cy="2392361"/>
          </a:xfrm>
        </p:spPr>
        <p:txBody>
          <a:bodyPr>
            <a:noAutofit/>
          </a:bodyPr>
          <a:lstStyle/>
          <a:p>
            <a:r>
              <a:rPr lang="en-US" sz="2600" dirty="0"/>
              <a:t>A new “Street Smarts” feature that helps bridge the gap between the classroom and field environment by addressing nontechnical skills that improve patient</a:t>
            </a:r>
            <a:br>
              <a:rPr lang="en-US" sz="2600" dirty="0"/>
            </a:br>
            <a:r>
              <a:rPr lang="en-US" sz="2600" dirty="0"/>
              <a:t>and co-worker interactions</a:t>
            </a:r>
            <a:endParaRPr lang="en-US" sz="2600" b="0" dirty="0">
              <a:solidFill>
                <a:schemeClr val="tx1"/>
              </a:solidFill>
            </a:endParaRPr>
          </a:p>
        </p:txBody>
      </p:sp>
      <p:pic>
        <p:nvPicPr>
          <p:cNvPr id="7" name="Picture 6" descr="Graphical user interface, text, application&#10;&#10;Description automatically generated">
            <a:extLst>
              <a:ext uri="{FF2B5EF4-FFF2-40B4-BE49-F238E27FC236}">
                <a16:creationId xmlns:a16="http://schemas.microsoft.com/office/drawing/2014/main" id="{D3379908-87E8-FA4B-89CC-77E4C682D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881" y="533400"/>
            <a:ext cx="5067487" cy="2450213"/>
          </a:xfrm>
          <a:prstGeom prst="rect">
            <a:avLst/>
          </a:prstGeom>
          <a:effectLst/>
        </p:spPr>
      </p:pic>
      <p:pic>
        <p:nvPicPr>
          <p:cNvPr id="4" name="Picture 3" descr="Text&#10;&#10;Description automatically generated">
            <a:extLst>
              <a:ext uri="{FF2B5EF4-FFF2-40B4-BE49-F238E27FC236}">
                <a16:creationId xmlns:a16="http://schemas.microsoft.com/office/drawing/2014/main" id="{6518FE05-2081-2844-B4D9-0E5F0B39A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821" y="3429000"/>
            <a:ext cx="5067487" cy="2696461"/>
          </a:xfrm>
          <a:prstGeom prst="rect">
            <a:avLst/>
          </a:prstGeom>
          <a:effectLst/>
        </p:spPr>
      </p:pic>
      <p:pic>
        <p:nvPicPr>
          <p:cNvPr id="6" name="Picture 5" descr="Graphical user interface, text, application&#10;&#10;Description automatically generated">
            <a:extLst>
              <a:ext uri="{FF2B5EF4-FFF2-40B4-BE49-F238E27FC236}">
                <a16:creationId xmlns:a16="http://schemas.microsoft.com/office/drawing/2014/main" id="{9929922E-5DE3-6543-A640-E022B311D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01" y="3429000"/>
            <a:ext cx="5096499" cy="1763297"/>
          </a:xfrm>
          <a:prstGeom prst="rect">
            <a:avLst/>
          </a:prstGeom>
        </p:spPr>
      </p:pic>
    </p:spTree>
    <p:extLst>
      <p:ext uri="{BB962C8B-B14F-4D97-AF65-F5344CB8AC3E}">
        <p14:creationId xmlns:p14="http://schemas.microsoft.com/office/powerpoint/2010/main" val="241563655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lgn="l">
              <a:lnSpc>
                <a:spcPct val="90000"/>
              </a:lnSpc>
            </a:pPr>
            <a:r>
              <a:rPr lang="en-US" sz="3700" dirty="0"/>
              <a:t>Enhanced content on provider</a:t>
            </a:r>
            <a:br>
              <a:rPr lang="en-US" sz="3700" dirty="0"/>
            </a:br>
            <a:r>
              <a:rPr lang="en-US" sz="3700" dirty="0"/>
              <a:t>mental health, wellness, and safety</a:t>
            </a:r>
            <a:endParaRPr lang="en-US" sz="3700" b="0" dirty="0"/>
          </a:p>
        </p:txBody>
      </p:sp>
      <p:pic>
        <p:nvPicPr>
          <p:cNvPr id="3" name="Picture 2">
            <a:extLst>
              <a:ext uri="{FF2B5EF4-FFF2-40B4-BE49-F238E27FC236}">
                <a16:creationId xmlns:a16="http://schemas.microsoft.com/office/drawing/2014/main" id="{F5DC7FB4-A3EF-44F1-B838-57A74B853F88}"/>
              </a:ext>
            </a:extLst>
          </p:cNvPr>
          <p:cNvPicPr>
            <a:picLocks noChangeAspect="1"/>
          </p:cNvPicPr>
          <p:nvPr/>
        </p:nvPicPr>
        <p:blipFill rotWithShape="1">
          <a:blip r:embed="rId3"/>
          <a:srcRect l="51250" t="32524" r="11875" b="22039"/>
          <a:stretch/>
        </p:blipFill>
        <p:spPr>
          <a:xfrm>
            <a:off x="6197600" y="1752600"/>
            <a:ext cx="5384800" cy="3566363"/>
          </a:xfrm>
          <a:prstGeom prst="rect">
            <a:avLst/>
          </a:prstGeom>
          <a:noFill/>
          <a:effectLst>
            <a:outerShdw blurRad="317500" dist="38100" dir="2700000" algn="tl" rotWithShape="0">
              <a:prstClr val="black">
                <a:alpha val="40000"/>
              </a:prstClr>
            </a:outerShdw>
          </a:effectLst>
        </p:spPr>
      </p:pic>
      <p:pic>
        <p:nvPicPr>
          <p:cNvPr id="8" name="Picture 7" descr="A picture containing text, people&#10;&#10;Description automatically generated">
            <a:extLst>
              <a:ext uri="{FF2B5EF4-FFF2-40B4-BE49-F238E27FC236}">
                <a16:creationId xmlns:a16="http://schemas.microsoft.com/office/drawing/2014/main" id="{43C26D96-99F0-6B44-A468-2A0F3BA5C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752600"/>
            <a:ext cx="5413759" cy="3566363"/>
          </a:xfrm>
          <a:prstGeom prst="rect">
            <a:avLst/>
          </a:prstGeom>
          <a:effectLst>
            <a:outerShdw blurRad="317500" dist="38100" dir="2700000" algn="ctr" rotWithShape="0">
              <a:prstClr val="black">
                <a:alpha val="40000"/>
              </a:prstClr>
            </a:outerShdw>
          </a:effectLst>
        </p:spPr>
      </p:pic>
    </p:spTree>
    <p:extLst>
      <p:ext uri="{BB962C8B-B14F-4D97-AF65-F5344CB8AC3E}">
        <p14:creationId xmlns:p14="http://schemas.microsoft.com/office/powerpoint/2010/main" val="144475772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1143000"/>
          </a:xfrm>
        </p:spPr>
        <p:txBody>
          <a:bodyPr anchor="ctr">
            <a:noAutofit/>
          </a:bodyPr>
          <a:lstStyle/>
          <a:p>
            <a:pPr algn="l">
              <a:lnSpc>
                <a:spcPct val="90000"/>
              </a:lnSpc>
            </a:pPr>
            <a:r>
              <a:rPr lang="en-US" sz="3000" i="1" dirty="0"/>
              <a:t>Soft Skills for EMS Providers</a:t>
            </a:r>
            <a:r>
              <a:rPr lang="en-US" sz="3000" dirty="0"/>
              <a:t>, a series of interactive scenarios, provide techniques that can be used to improve overall critical thinking, communication, and teamwork</a:t>
            </a:r>
            <a:endParaRPr lang="en-US" sz="3000" b="0" dirty="0"/>
          </a:p>
        </p:txBody>
      </p:sp>
      <p:pic>
        <p:nvPicPr>
          <p:cNvPr id="5" name="Picture 4" descr="A group of people stand around a fire hydrant&#10;&#10;Description automatically generated with medium confidence">
            <a:extLst>
              <a:ext uri="{FF2B5EF4-FFF2-40B4-BE49-F238E27FC236}">
                <a16:creationId xmlns:a16="http://schemas.microsoft.com/office/drawing/2014/main" id="{7F871C46-025D-B64B-B8C4-073C59DBE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911626"/>
            <a:ext cx="9906000" cy="4953000"/>
          </a:xfrm>
          <a:prstGeom prst="rect">
            <a:avLst/>
          </a:prstGeom>
        </p:spPr>
      </p:pic>
    </p:spTree>
    <p:extLst>
      <p:ext uri="{BB962C8B-B14F-4D97-AF65-F5344CB8AC3E}">
        <p14:creationId xmlns:p14="http://schemas.microsoft.com/office/powerpoint/2010/main" val="1509402548"/>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B9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524000"/>
            <a:ext cx="9601200" cy="1470025"/>
          </a:xfrm>
        </p:spPr>
        <p:txBody>
          <a:bodyPr>
            <a:normAutofit fontScale="90000"/>
          </a:bodyPr>
          <a:lstStyle/>
          <a:p>
            <a:r>
              <a:rPr lang="en-US" sz="5400" dirty="0"/>
              <a:t>Innovative and Flexible Package Options</a:t>
            </a:r>
            <a:endParaRPr lang="en-US" sz="5400" b="1" i="1" dirty="0">
              <a:solidFill>
                <a:schemeClr val="bg1"/>
              </a:solidFill>
            </a:endParaRPr>
          </a:p>
        </p:txBody>
      </p:sp>
      <p:sp>
        <p:nvSpPr>
          <p:cNvPr id="3" name="Title 1">
            <a:extLst>
              <a:ext uri="{FF2B5EF4-FFF2-40B4-BE49-F238E27FC236}">
                <a16:creationId xmlns:a16="http://schemas.microsoft.com/office/drawing/2014/main" id="{0F3613C3-854E-43C8-BABE-6314F6A8B897}"/>
              </a:ext>
            </a:extLst>
          </p:cNvPr>
          <p:cNvSpPr txBox="1">
            <a:spLocks/>
          </p:cNvSpPr>
          <p:nvPr/>
        </p:nvSpPr>
        <p:spPr>
          <a:xfrm>
            <a:off x="1028700" y="3276600"/>
            <a:ext cx="10134600" cy="1828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000" b="1" kern="1200">
                <a:solidFill>
                  <a:schemeClr val="bg1"/>
                </a:solidFill>
                <a:latin typeface="+mj-lt"/>
                <a:ea typeface="+mj-ea"/>
                <a:cs typeface="+mj-cs"/>
              </a:defRPr>
            </a:lvl1pPr>
          </a:lstStyle>
          <a:p>
            <a:r>
              <a:rPr lang="en-US" sz="2400" b="0" dirty="0"/>
              <a:t>Helpful student resources like an audiobook, interactive lectures, simulations, and videos drive value and cater to a variety of learning styles and needs. Educators are supported by a range of instructional and</a:t>
            </a:r>
            <a:br>
              <a:rPr lang="en-US" sz="2400" b="0" dirty="0"/>
            </a:br>
            <a:r>
              <a:rPr lang="en-US" sz="2400" b="0" dirty="0"/>
              <a:t>assessment resources to simplify course delivery.</a:t>
            </a:r>
            <a:endParaRPr lang="en-US" sz="2400" b="0" i="1" dirty="0"/>
          </a:p>
        </p:txBody>
      </p:sp>
    </p:spTree>
    <p:extLst>
      <p:ext uri="{BB962C8B-B14F-4D97-AF65-F5344CB8AC3E}">
        <p14:creationId xmlns:p14="http://schemas.microsoft.com/office/powerpoint/2010/main" val="3116615556"/>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24F6B-354E-7F4B-B08B-6900518B7DA5}"/>
              </a:ext>
            </a:extLst>
          </p:cNvPr>
          <p:cNvSpPr/>
          <p:nvPr/>
        </p:nvSpPr>
        <p:spPr>
          <a:xfrm>
            <a:off x="0" y="1078523"/>
            <a:ext cx="4085492" cy="2552486"/>
          </a:xfrm>
          <a:prstGeom prst="rect">
            <a:avLst/>
          </a:prstGeom>
          <a:solidFill>
            <a:srgbClr val="6E3E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B91"/>
              </a:solidFill>
            </a:endParaRPr>
          </a:p>
        </p:txBody>
      </p:sp>
      <p:sp>
        <p:nvSpPr>
          <p:cNvPr id="12" name="Rectangle 11">
            <a:extLst>
              <a:ext uri="{FF2B5EF4-FFF2-40B4-BE49-F238E27FC236}">
                <a16:creationId xmlns:a16="http://schemas.microsoft.com/office/drawing/2014/main" id="{1A98FCA2-DF00-204B-A8DB-744082D3A4D6}"/>
              </a:ext>
            </a:extLst>
          </p:cNvPr>
          <p:cNvSpPr/>
          <p:nvPr/>
        </p:nvSpPr>
        <p:spPr>
          <a:xfrm>
            <a:off x="0" y="3733800"/>
            <a:ext cx="4085492" cy="1981200"/>
          </a:xfrm>
          <a:prstGeom prst="rect">
            <a:avLst/>
          </a:prstGeom>
          <a:solidFill>
            <a:srgbClr val="BC20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B91"/>
              </a:solidFill>
            </a:endParaRPr>
          </a:p>
        </p:txBody>
      </p:sp>
      <p:sp>
        <p:nvSpPr>
          <p:cNvPr id="11" name="Rectangle 10">
            <a:extLst>
              <a:ext uri="{FF2B5EF4-FFF2-40B4-BE49-F238E27FC236}">
                <a16:creationId xmlns:a16="http://schemas.microsoft.com/office/drawing/2014/main" id="{9FA0A56C-745D-6A40-97BC-476669F79B84}"/>
              </a:ext>
            </a:extLst>
          </p:cNvPr>
          <p:cNvSpPr/>
          <p:nvPr/>
        </p:nvSpPr>
        <p:spPr>
          <a:xfrm>
            <a:off x="8381998" y="1066800"/>
            <a:ext cx="3810001" cy="4648200"/>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B91"/>
              </a:solidFill>
            </a:endParaRPr>
          </a:p>
        </p:txBody>
      </p:sp>
      <p:sp>
        <p:nvSpPr>
          <p:cNvPr id="10" name="Rectangle 9">
            <a:extLst>
              <a:ext uri="{FF2B5EF4-FFF2-40B4-BE49-F238E27FC236}">
                <a16:creationId xmlns:a16="http://schemas.microsoft.com/office/drawing/2014/main" id="{5197783B-DCFC-6D41-BB96-000EA4ADFA84}"/>
              </a:ext>
            </a:extLst>
          </p:cNvPr>
          <p:cNvSpPr/>
          <p:nvPr/>
        </p:nvSpPr>
        <p:spPr>
          <a:xfrm>
            <a:off x="4191000" y="1078523"/>
            <a:ext cx="4085492" cy="4636477"/>
          </a:xfrm>
          <a:prstGeom prst="rect">
            <a:avLst/>
          </a:prstGeom>
          <a:solidFill>
            <a:srgbClr val="004A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B91"/>
              </a:solidFill>
            </a:endParaRPr>
          </a:p>
        </p:txBody>
      </p:sp>
      <p:sp>
        <p:nvSpPr>
          <p:cNvPr id="4" name="Title 3">
            <a:extLst>
              <a:ext uri="{FF2B5EF4-FFF2-40B4-BE49-F238E27FC236}">
                <a16:creationId xmlns:a16="http://schemas.microsoft.com/office/drawing/2014/main" id="{CC867BA3-5C96-604F-8AA6-76181A62478F}"/>
              </a:ext>
            </a:extLst>
          </p:cNvPr>
          <p:cNvSpPr>
            <a:spLocks noGrp="1"/>
          </p:cNvSpPr>
          <p:nvPr>
            <p:ph type="title"/>
          </p:nvPr>
        </p:nvSpPr>
        <p:spPr>
          <a:xfrm>
            <a:off x="381000" y="1341438"/>
            <a:ext cx="3581400" cy="944562"/>
          </a:xfrm>
        </p:spPr>
        <p:txBody>
          <a:bodyPr/>
          <a:lstStyle/>
          <a:p>
            <a:r>
              <a:rPr lang="en-US" dirty="0">
                <a:solidFill>
                  <a:schemeClr val="bg1"/>
                </a:solidFill>
              </a:rPr>
              <a:t>Premier</a:t>
            </a:r>
          </a:p>
        </p:txBody>
      </p:sp>
      <p:sp>
        <p:nvSpPr>
          <p:cNvPr id="7" name="Title 1">
            <a:extLst>
              <a:ext uri="{FF2B5EF4-FFF2-40B4-BE49-F238E27FC236}">
                <a16:creationId xmlns:a16="http://schemas.microsoft.com/office/drawing/2014/main" id="{8D3F3B7F-A1D9-3149-850A-3B8FC16858B2}"/>
              </a:ext>
            </a:extLst>
          </p:cNvPr>
          <p:cNvSpPr txBox="1">
            <a:spLocks/>
          </p:cNvSpPr>
          <p:nvPr/>
        </p:nvSpPr>
        <p:spPr>
          <a:xfrm>
            <a:off x="381000" y="2667000"/>
            <a:ext cx="3581400" cy="239236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4B91"/>
                </a:solidFill>
                <a:latin typeface="+mj-lt"/>
                <a:ea typeface="+mj-ea"/>
                <a:cs typeface="+mj-cs"/>
              </a:defRPr>
            </a:lvl1pPr>
          </a:lstStyle>
          <a:p>
            <a:pPr>
              <a:lnSpc>
                <a:spcPts val="2220"/>
              </a:lnSpc>
            </a:pPr>
            <a:r>
              <a:rPr lang="en-US" sz="1800" dirty="0">
                <a:solidFill>
                  <a:schemeClr val="bg1"/>
                </a:solidFill>
              </a:rPr>
              <a:t>Hybrid Classroom</a:t>
            </a:r>
            <a:br>
              <a:rPr lang="en-US" sz="1600" dirty="0">
                <a:solidFill>
                  <a:schemeClr val="bg1"/>
                </a:solidFill>
              </a:rPr>
            </a:br>
            <a:r>
              <a:rPr lang="en-US" sz="1600" b="0" dirty="0">
                <a:solidFill>
                  <a:schemeClr val="bg1"/>
                </a:solidFill>
              </a:rPr>
              <a:t>A comprehensive education solution that facilitates student engagement and virtual learning</a:t>
            </a:r>
            <a:br>
              <a:rPr lang="en-US" sz="1600" dirty="0">
                <a:solidFill>
                  <a:schemeClr val="bg1"/>
                </a:solidFill>
              </a:rPr>
            </a:br>
            <a:br>
              <a:rPr lang="en-US" sz="1600" dirty="0">
                <a:solidFill>
                  <a:schemeClr val="bg1"/>
                </a:solidFill>
              </a:rPr>
            </a:br>
            <a:br>
              <a:rPr lang="en-US" sz="1600" dirty="0">
                <a:solidFill>
                  <a:schemeClr val="bg1"/>
                </a:solidFill>
              </a:rPr>
            </a:br>
            <a:r>
              <a:rPr lang="en-US" sz="1800" dirty="0">
                <a:solidFill>
                  <a:schemeClr val="bg1"/>
                </a:solidFill>
              </a:rPr>
              <a:t>Flipped Classroom</a:t>
            </a:r>
            <a:br>
              <a:rPr lang="en-US" sz="1600" dirty="0">
                <a:solidFill>
                  <a:schemeClr val="bg1"/>
                </a:solidFill>
              </a:rPr>
            </a:br>
            <a:r>
              <a:rPr lang="en-US" sz="1600" b="0" dirty="0">
                <a:solidFill>
                  <a:schemeClr val="bg1"/>
                </a:solidFill>
              </a:rPr>
              <a:t>An integrated suite of resources </a:t>
            </a:r>
            <a:br>
              <a:rPr lang="en-US" sz="1600" b="0" dirty="0">
                <a:solidFill>
                  <a:schemeClr val="bg1"/>
                </a:solidFill>
              </a:rPr>
            </a:br>
            <a:r>
              <a:rPr lang="en-US" sz="1600" b="0" dirty="0">
                <a:solidFill>
                  <a:schemeClr val="bg1"/>
                </a:solidFill>
              </a:rPr>
              <a:t>that transforms the traditional classroom into a student-directed learning environment</a:t>
            </a:r>
          </a:p>
        </p:txBody>
      </p:sp>
      <p:sp>
        <p:nvSpPr>
          <p:cNvPr id="5" name="Title 3">
            <a:extLst>
              <a:ext uri="{FF2B5EF4-FFF2-40B4-BE49-F238E27FC236}">
                <a16:creationId xmlns:a16="http://schemas.microsoft.com/office/drawing/2014/main" id="{2D7B413D-CCAE-DB45-9861-B165D65C0F17}"/>
              </a:ext>
            </a:extLst>
          </p:cNvPr>
          <p:cNvSpPr txBox="1">
            <a:spLocks/>
          </p:cNvSpPr>
          <p:nvPr/>
        </p:nvSpPr>
        <p:spPr>
          <a:xfrm>
            <a:off x="4419600" y="1341438"/>
            <a:ext cx="3581400" cy="9445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4B91"/>
                </a:solidFill>
                <a:latin typeface="+mj-lt"/>
                <a:ea typeface="+mj-ea"/>
                <a:cs typeface="+mj-cs"/>
              </a:defRPr>
            </a:lvl1pPr>
          </a:lstStyle>
          <a:p>
            <a:r>
              <a:rPr lang="en-US" dirty="0">
                <a:solidFill>
                  <a:schemeClr val="bg1"/>
                </a:solidFill>
              </a:rPr>
              <a:t>Advantage</a:t>
            </a:r>
          </a:p>
        </p:txBody>
      </p:sp>
      <p:sp>
        <p:nvSpPr>
          <p:cNvPr id="6" name="Title 1">
            <a:extLst>
              <a:ext uri="{FF2B5EF4-FFF2-40B4-BE49-F238E27FC236}">
                <a16:creationId xmlns:a16="http://schemas.microsoft.com/office/drawing/2014/main" id="{CE960E43-CBED-B84B-AA13-ACAD50E9A6B6}"/>
              </a:ext>
            </a:extLst>
          </p:cNvPr>
          <p:cNvSpPr txBox="1">
            <a:spLocks/>
          </p:cNvSpPr>
          <p:nvPr/>
        </p:nvSpPr>
        <p:spPr>
          <a:xfrm>
            <a:off x="4419600" y="2209800"/>
            <a:ext cx="3581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4B91"/>
                </a:solidFill>
                <a:latin typeface="+mj-lt"/>
                <a:ea typeface="+mj-ea"/>
                <a:cs typeface="+mj-cs"/>
              </a:defRPr>
            </a:lvl1pPr>
          </a:lstStyle>
          <a:p>
            <a:pPr>
              <a:lnSpc>
                <a:spcPts val="2220"/>
              </a:lnSpc>
            </a:pPr>
            <a:r>
              <a:rPr lang="en-US" sz="1600" b="0" dirty="0">
                <a:solidFill>
                  <a:schemeClr val="bg1"/>
                </a:solidFill>
              </a:rPr>
              <a:t>Foundational resources that prepare students for the National Registry Exam and the field</a:t>
            </a:r>
          </a:p>
        </p:txBody>
      </p:sp>
      <p:sp>
        <p:nvSpPr>
          <p:cNvPr id="8" name="Title 3">
            <a:extLst>
              <a:ext uri="{FF2B5EF4-FFF2-40B4-BE49-F238E27FC236}">
                <a16:creationId xmlns:a16="http://schemas.microsoft.com/office/drawing/2014/main" id="{6AAEA5EA-C19F-CE4E-A54E-E4391F31BDA5}"/>
              </a:ext>
            </a:extLst>
          </p:cNvPr>
          <p:cNvSpPr txBox="1">
            <a:spLocks/>
          </p:cNvSpPr>
          <p:nvPr/>
        </p:nvSpPr>
        <p:spPr>
          <a:xfrm>
            <a:off x="8610600" y="1341438"/>
            <a:ext cx="3581400" cy="9445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4B91"/>
                </a:solidFill>
                <a:latin typeface="+mj-lt"/>
                <a:ea typeface="+mj-ea"/>
                <a:cs typeface="+mj-cs"/>
              </a:defRPr>
            </a:lvl1pPr>
          </a:lstStyle>
          <a:p>
            <a:r>
              <a:rPr lang="en-US" dirty="0">
                <a:solidFill>
                  <a:schemeClr val="bg1"/>
                </a:solidFill>
              </a:rPr>
              <a:t>Essentials</a:t>
            </a:r>
          </a:p>
        </p:txBody>
      </p:sp>
      <p:sp>
        <p:nvSpPr>
          <p:cNvPr id="9" name="Title 1">
            <a:extLst>
              <a:ext uri="{FF2B5EF4-FFF2-40B4-BE49-F238E27FC236}">
                <a16:creationId xmlns:a16="http://schemas.microsoft.com/office/drawing/2014/main" id="{67F0576C-F477-6846-B08C-8BCCF11CCE8B}"/>
              </a:ext>
            </a:extLst>
          </p:cNvPr>
          <p:cNvSpPr txBox="1">
            <a:spLocks/>
          </p:cNvSpPr>
          <p:nvPr/>
        </p:nvSpPr>
        <p:spPr>
          <a:xfrm>
            <a:off x="8610600" y="2057400"/>
            <a:ext cx="3581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4B91"/>
                </a:solidFill>
                <a:latin typeface="+mj-lt"/>
                <a:ea typeface="+mj-ea"/>
                <a:cs typeface="+mj-cs"/>
              </a:defRPr>
            </a:lvl1pPr>
          </a:lstStyle>
          <a:p>
            <a:pPr>
              <a:lnSpc>
                <a:spcPts val="2220"/>
              </a:lnSpc>
            </a:pPr>
            <a:r>
              <a:rPr lang="en-US" sz="1600" b="0" dirty="0">
                <a:solidFill>
                  <a:schemeClr val="bg1"/>
                </a:solidFill>
              </a:rPr>
              <a:t>High-quality materials to meet core content and instruction needs</a:t>
            </a:r>
          </a:p>
        </p:txBody>
      </p:sp>
      <p:sp>
        <p:nvSpPr>
          <p:cNvPr id="21" name="Title 3">
            <a:extLst>
              <a:ext uri="{FF2B5EF4-FFF2-40B4-BE49-F238E27FC236}">
                <a16:creationId xmlns:a16="http://schemas.microsoft.com/office/drawing/2014/main" id="{F1291765-41FE-C643-A879-6F8BB69EA093}"/>
              </a:ext>
            </a:extLst>
          </p:cNvPr>
          <p:cNvSpPr txBox="1">
            <a:spLocks/>
          </p:cNvSpPr>
          <p:nvPr/>
        </p:nvSpPr>
        <p:spPr>
          <a:xfrm>
            <a:off x="304800" y="152400"/>
            <a:ext cx="8613532" cy="76914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4B91"/>
                </a:solidFill>
                <a:latin typeface="+mj-lt"/>
                <a:ea typeface="+mj-ea"/>
                <a:cs typeface="+mj-cs"/>
              </a:defRPr>
            </a:lvl1pPr>
          </a:lstStyle>
          <a:p>
            <a:r>
              <a:rPr lang="en-US" sz="3600" dirty="0"/>
              <a:t>Navigate Package Options</a:t>
            </a:r>
          </a:p>
        </p:txBody>
      </p:sp>
      <p:pic>
        <p:nvPicPr>
          <p:cNvPr id="13" name="Picture 12" descr="A picture containing text, clipart&#10;&#10;Description automatically generated">
            <a:extLst>
              <a:ext uri="{FF2B5EF4-FFF2-40B4-BE49-F238E27FC236}">
                <a16:creationId xmlns:a16="http://schemas.microsoft.com/office/drawing/2014/main" id="{43BA477B-629B-E443-B4DF-9EE40CAF4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166369"/>
            <a:ext cx="3200397" cy="763112"/>
          </a:xfrm>
          <a:prstGeom prst="rect">
            <a:avLst/>
          </a:prstGeom>
        </p:spPr>
      </p:pic>
    </p:spTree>
    <p:extLst>
      <p:ext uri="{BB962C8B-B14F-4D97-AF65-F5344CB8AC3E}">
        <p14:creationId xmlns:p14="http://schemas.microsoft.com/office/powerpoint/2010/main" val="4176569832"/>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867BA3-5C96-604F-8AA6-76181A62478F}"/>
              </a:ext>
            </a:extLst>
          </p:cNvPr>
          <p:cNvSpPr>
            <a:spLocks noGrp="1"/>
          </p:cNvSpPr>
          <p:nvPr>
            <p:ph type="title"/>
          </p:nvPr>
        </p:nvSpPr>
        <p:spPr>
          <a:xfrm>
            <a:off x="533400" y="274638"/>
            <a:ext cx="3581400" cy="2087562"/>
          </a:xfrm>
        </p:spPr>
        <p:txBody>
          <a:bodyPr/>
          <a:lstStyle/>
          <a:p>
            <a:r>
              <a:rPr lang="en-US" dirty="0"/>
              <a:t>Navigate Package Comparisons</a:t>
            </a:r>
          </a:p>
        </p:txBody>
      </p:sp>
      <p:sp>
        <p:nvSpPr>
          <p:cNvPr id="7" name="Title 1">
            <a:extLst>
              <a:ext uri="{FF2B5EF4-FFF2-40B4-BE49-F238E27FC236}">
                <a16:creationId xmlns:a16="http://schemas.microsoft.com/office/drawing/2014/main" id="{8D3F3B7F-A1D9-3149-850A-3B8FC16858B2}"/>
              </a:ext>
            </a:extLst>
          </p:cNvPr>
          <p:cNvSpPr txBox="1">
            <a:spLocks/>
          </p:cNvSpPr>
          <p:nvPr/>
        </p:nvSpPr>
        <p:spPr>
          <a:xfrm>
            <a:off x="533400" y="2743200"/>
            <a:ext cx="3581400" cy="2392361"/>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4B91"/>
                </a:solidFill>
                <a:latin typeface="+mj-lt"/>
                <a:ea typeface="+mj-ea"/>
                <a:cs typeface="+mj-cs"/>
              </a:defRPr>
            </a:lvl1pPr>
          </a:lstStyle>
          <a:p>
            <a:pPr>
              <a:lnSpc>
                <a:spcPts val="2220"/>
              </a:lnSpc>
            </a:pPr>
            <a:r>
              <a:rPr lang="en-US" sz="1600" dirty="0"/>
              <a:t>Customize your package</a:t>
            </a:r>
            <a:br>
              <a:rPr lang="en-US" sz="1600" dirty="0"/>
            </a:br>
            <a:r>
              <a:rPr lang="en-US" sz="1600" dirty="0"/>
              <a:t>by adding select student</a:t>
            </a:r>
            <a:br>
              <a:rPr lang="en-US" sz="1600" dirty="0"/>
            </a:br>
            <a:r>
              <a:rPr lang="en-US" sz="1600" dirty="0"/>
              <a:t>learning materials: </a:t>
            </a:r>
            <a:br>
              <a:rPr lang="en-US" sz="1600" dirty="0"/>
            </a:br>
            <a:endParaRPr lang="en-US" sz="1600" dirty="0"/>
          </a:p>
          <a:p>
            <a:pPr marL="285750" indent="-285750">
              <a:lnSpc>
                <a:spcPts val="2220"/>
              </a:lnSpc>
              <a:buFont typeface="Arial" panose="020B0604020202020204" pitchFamily="34" charset="0"/>
              <a:buChar char="•"/>
            </a:pPr>
            <a:r>
              <a:rPr lang="en-US" sz="1600" b="0" dirty="0" err="1"/>
              <a:t>Fisdap</a:t>
            </a:r>
            <a:r>
              <a:rPr lang="en-US" sz="1600" b="0" dirty="0"/>
              <a:t> Scheduler</a:t>
            </a:r>
          </a:p>
          <a:p>
            <a:pPr marL="285750" indent="-285750">
              <a:lnSpc>
                <a:spcPts val="2220"/>
              </a:lnSpc>
              <a:buFont typeface="Arial" panose="020B0604020202020204" pitchFamily="34" charset="0"/>
              <a:buChar char="•"/>
            </a:pPr>
            <a:r>
              <a:rPr lang="en-US" sz="1600" b="0" dirty="0" err="1"/>
              <a:t>Fisdap</a:t>
            </a:r>
            <a:r>
              <a:rPr lang="en-US" sz="1600" b="0" dirty="0"/>
              <a:t> Skills Tracker</a:t>
            </a:r>
          </a:p>
          <a:p>
            <a:pPr marL="285750" indent="-285750">
              <a:lnSpc>
                <a:spcPts val="2220"/>
              </a:lnSpc>
              <a:buFont typeface="Arial" panose="020B0604020202020204" pitchFamily="34" charset="0"/>
              <a:buChar char="•"/>
            </a:pPr>
            <a:r>
              <a:rPr lang="en-US" sz="1600" b="0" dirty="0" err="1"/>
              <a:t>Fisdap</a:t>
            </a:r>
            <a:r>
              <a:rPr lang="en-US" sz="1600" b="0" dirty="0"/>
              <a:t> Exams (Multiple Available)</a:t>
            </a:r>
          </a:p>
          <a:p>
            <a:pPr marL="285750" indent="-285750">
              <a:lnSpc>
                <a:spcPts val="2220"/>
              </a:lnSpc>
              <a:buFont typeface="Arial" panose="020B0604020202020204" pitchFamily="34" charset="0"/>
              <a:buChar char="•"/>
            </a:pPr>
            <a:r>
              <a:rPr lang="en-US" sz="1600" b="0" dirty="0"/>
              <a:t>Interactive Lectures</a:t>
            </a:r>
          </a:p>
          <a:p>
            <a:pPr marL="285750" indent="-285750">
              <a:lnSpc>
                <a:spcPts val="2220"/>
              </a:lnSpc>
              <a:buFont typeface="Arial" panose="020B0604020202020204" pitchFamily="34" charset="0"/>
              <a:buChar char="•"/>
            </a:pPr>
            <a:r>
              <a:rPr lang="en-US" sz="1600" b="0" dirty="0"/>
              <a:t>Soft-Skill Simulations</a:t>
            </a:r>
          </a:p>
          <a:p>
            <a:pPr marL="285750" indent="-285750">
              <a:lnSpc>
                <a:spcPts val="2220"/>
              </a:lnSpc>
              <a:buFont typeface="Arial" panose="020B0604020202020204" pitchFamily="34" charset="0"/>
              <a:buChar char="•"/>
            </a:pPr>
            <a:r>
              <a:rPr lang="en-US" sz="1600" b="0" dirty="0"/>
              <a:t>Student Workbook</a:t>
            </a:r>
          </a:p>
        </p:txBody>
      </p:sp>
      <p:pic>
        <p:nvPicPr>
          <p:cNvPr id="6" name="Picture 5">
            <a:extLst>
              <a:ext uri="{FF2B5EF4-FFF2-40B4-BE49-F238E27FC236}">
                <a16:creationId xmlns:a16="http://schemas.microsoft.com/office/drawing/2014/main" id="{970F0D28-128F-8B43-84EF-609188E3A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581" y="76201"/>
            <a:ext cx="8618220" cy="6759388"/>
          </a:xfrm>
          <a:prstGeom prst="rect">
            <a:avLst/>
          </a:prstGeom>
        </p:spPr>
      </p:pic>
    </p:spTree>
    <p:extLst>
      <p:ext uri="{BB962C8B-B14F-4D97-AF65-F5344CB8AC3E}">
        <p14:creationId xmlns:p14="http://schemas.microsoft.com/office/powerpoint/2010/main" val="405908238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4B9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3DE5C6-8943-E04A-8DA8-35163B07E919}"/>
              </a:ext>
            </a:extLst>
          </p:cNvPr>
          <p:cNvSpPr txBox="1">
            <a:spLocks/>
          </p:cNvSpPr>
          <p:nvPr/>
        </p:nvSpPr>
        <p:spPr>
          <a:xfrm>
            <a:off x="612648" y="1143000"/>
            <a:ext cx="7312152" cy="2362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4B91"/>
                </a:solidFill>
                <a:latin typeface="+mj-lt"/>
                <a:ea typeface="+mj-ea"/>
                <a:cs typeface="+mj-cs"/>
              </a:defRPr>
            </a:lvl1pPr>
          </a:lstStyle>
          <a:p>
            <a:pPr algn="l"/>
            <a:r>
              <a:rPr lang="en-US" dirty="0">
                <a:solidFill>
                  <a:schemeClr val="bg1"/>
                </a:solidFill>
              </a:rPr>
              <a:t>View a free sample chapter or place your order today:</a:t>
            </a:r>
            <a:endParaRPr lang="en-US" sz="4900" dirty="0">
              <a:solidFill>
                <a:schemeClr val="bg1"/>
              </a:solidFill>
            </a:endParaRPr>
          </a:p>
        </p:txBody>
      </p:sp>
      <p:sp>
        <p:nvSpPr>
          <p:cNvPr id="5" name="Title 1">
            <a:extLst>
              <a:ext uri="{FF2B5EF4-FFF2-40B4-BE49-F238E27FC236}">
                <a16:creationId xmlns:a16="http://schemas.microsoft.com/office/drawing/2014/main" id="{D88D5C64-04AB-9343-8D17-5B6F342E5FDE}"/>
              </a:ext>
            </a:extLst>
          </p:cNvPr>
          <p:cNvSpPr txBox="1">
            <a:spLocks/>
          </p:cNvSpPr>
          <p:nvPr/>
        </p:nvSpPr>
        <p:spPr>
          <a:xfrm>
            <a:off x="612648" y="3714750"/>
            <a:ext cx="7312152" cy="800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4B91"/>
                </a:solidFill>
                <a:latin typeface="+mj-lt"/>
                <a:ea typeface="+mj-ea"/>
                <a:cs typeface="+mj-cs"/>
              </a:defRPr>
            </a:lvl1pPr>
          </a:lstStyle>
          <a:p>
            <a:pPr algn="l"/>
            <a:r>
              <a:rPr lang="en-US" sz="3400" b="0" dirty="0">
                <a:solidFill>
                  <a:srgbClr val="FFD066"/>
                </a:solidFill>
              </a:rPr>
              <a:t>http://go.psglearning.com/EMT12e</a:t>
            </a:r>
          </a:p>
        </p:txBody>
      </p:sp>
      <p:pic>
        <p:nvPicPr>
          <p:cNvPr id="7" name="Picture 6">
            <a:extLst>
              <a:ext uri="{FF2B5EF4-FFF2-40B4-BE49-F238E27FC236}">
                <a16:creationId xmlns:a16="http://schemas.microsoft.com/office/drawing/2014/main" id="{1F204395-C291-7149-B745-ABAEFE24C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51" y="5454207"/>
            <a:ext cx="1940349" cy="875852"/>
          </a:xfrm>
          <a:prstGeom prst="rect">
            <a:avLst/>
          </a:prstGeom>
        </p:spPr>
      </p:pic>
      <p:pic>
        <p:nvPicPr>
          <p:cNvPr id="8" name="Picture 7" descr="A picture containing text, person, outdoor, grass&#10;&#10;Description automatically generated">
            <a:extLst>
              <a:ext uri="{FF2B5EF4-FFF2-40B4-BE49-F238E27FC236}">
                <a16:creationId xmlns:a16="http://schemas.microsoft.com/office/drawing/2014/main" id="{1E201C2D-3424-2445-BF4A-177ADDBB0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725856"/>
            <a:ext cx="4036154" cy="5166277"/>
          </a:xfrm>
          <a:prstGeom prst="rect">
            <a:avLst/>
          </a:prstGeom>
          <a:effectLst>
            <a:outerShdw blurRad="317500" algn="ctr" rotWithShape="0">
              <a:prstClr val="black">
                <a:alpha val="60000"/>
              </a:prstClr>
            </a:outerShdw>
          </a:effectLst>
        </p:spPr>
      </p:pic>
    </p:spTree>
    <p:extLst>
      <p:ext uri="{BB962C8B-B14F-4D97-AF65-F5344CB8AC3E}">
        <p14:creationId xmlns:p14="http://schemas.microsoft.com/office/powerpoint/2010/main" val="57262315"/>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B9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33318"/>
            <a:ext cx="10363200" cy="2038682"/>
          </a:xfrm>
        </p:spPr>
        <p:txBody>
          <a:bodyPr>
            <a:noAutofit/>
          </a:bodyPr>
          <a:lstStyle/>
          <a:p>
            <a:r>
              <a:rPr lang="en-US" b="1" dirty="0">
                <a:solidFill>
                  <a:schemeClr val="bg1"/>
                </a:solidFill>
              </a:rPr>
              <a:t>Please contact your dedicated </a:t>
            </a:r>
            <a:br>
              <a:rPr lang="en-US" b="1" dirty="0">
                <a:solidFill>
                  <a:schemeClr val="bg1"/>
                </a:solidFill>
              </a:rPr>
            </a:br>
            <a:r>
              <a:rPr lang="en-US" b="1" dirty="0">
                <a:solidFill>
                  <a:schemeClr val="bg1"/>
                </a:solidFill>
              </a:rPr>
              <a:t>Public Safety Specialist today:</a:t>
            </a:r>
            <a:br>
              <a:rPr lang="en-US" b="1" dirty="0">
                <a:solidFill>
                  <a:schemeClr val="bg1"/>
                </a:solidFill>
              </a:rPr>
            </a:br>
            <a:r>
              <a:rPr lang="en-US" b="0" dirty="0" err="1">
                <a:solidFill>
                  <a:srgbClr val="FFD066"/>
                </a:solidFill>
              </a:rPr>
              <a:t>psglearning.com</a:t>
            </a:r>
            <a:r>
              <a:rPr lang="en-US" b="0" dirty="0">
                <a:solidFill>
                  <a:srgbClr val="FFD066"/>
                </a:solidFill>
              </a:rPr>
              <a:t>/contact</a:t>
            </a:r>
          </a:p>
        </p:txBody>
      </p:sp>
      <p:sp>
        <p:nvSpPr>
          <p:cNvPr id="4" name="Title 1">
            <a:extLst>
              <a:ext uri="{FF2B5EF4-FFF2-40B4-BE49-F238E27FC236}">
                <a16:creationId xmlns:a16="http://schemas.microsoft.com/office/drawing/2014/main" id="{A9AADF17-35D5-3A4D-AAA2-0310249965FE}"/>
              </a:ext>
            </a:extLst>
          </p:cNvPr>
          <p:cNvSpPr txBox="1">
            <a:spLocks/>
          </p:cNvSpPr>
          <p:nvPr/>
        </p:nvSpPr>
        <p:spPr>
          <a:xfrm>
            <a:off x="914400" y="1114947"/>
            <a:ext cx="10363200" cy="10483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a:solidFill>
                  <a:schemeClr val="bg1"/>
                </a:solidFill>
                <a:latin typeface="+mj-lt"/>
                <a:ea typeface="+mj-ea"/>
                <a:cs typeface="+mj-cs"/>
              </a:defRPr>
            </a:lvl1pPr>
          </a:lstStyle>
          <a:p>
            <a:r>
              <a:rPr lang="en-US" sz="5400" dirty="0"/>
              <a:t>Questions?</a:t>
            </a:r>
            <a:endParaRPr lang="en-US" b="0" dirty="0">
              <a:solidFill>
                <a:srgbClr val="FFD066"/>
              </a:solidFill>
            </a:endParaRPr>
          </a:p>
        </p:txBody>
      </p:sp>
    </p:spTree>
    <p:extLst>
      <p:ext uri="{BB962C8B-B14F-4D97-AF65-F5344CB8AC3E}">
        <p14:creationId xmlns:p14="http://schemas.microsoft.com/office/powerpoint/2010/main" val="467663748"/>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 up of a box&#10;&#10;Description automatically generated with medium confidence">
            <a:extLst>
              <a:ext uri="{FF2B5EF4-FFF2-40B4-BE49-F238E27FC236}">
                <a16:creationId xmlns:a16="http://schemas.microsoft.com/office/drawing/2014/main" id="{5940E65F-98D6-994C-8384-E04BCD661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3252"/>
            <a:ext cx="5715000" cy="6965157"/>
          </a:xfrm>
          <a:prstGeom prst="rect">
            <a:avLst/>
          </a:prstGeom>
        </p:spPr>
      </p:pic>
      <p:sp>
        <p:nvSpPr>
          <p:cNvPr id="6" name="Title 1">
            <a:extLst>
              <a:ext uri="{FF2B5EF4-FFF2-40B4-BE49-F238E27FC236}">
                <a16:creationId xmlns:a16="http://schemas.microsoft.com/office/drawing/2014/main" id="{064C795A-F112-A94C-B5AF-FDD87A19EBF6}"/>
              </a:ext>
            </a:extLst>
          </p:cNvPr>
          <p:cNvSpPr>
            <a:spLocks noGrp="1"/>
          </p:cNvSpPr>
          <p:nvPr>
            <p:ph type="title"/>
          </p:nvPr>
        </p:nvSpPr>
        <p:spPr>
          <a:xfrm>
            <a:off x="381000" y="685800"/>
            <a:ext cx="7486650" cy="4525961"/>
          </a:xfrm>
        </p:spPr>
        <p:txBody>
          <a:bodyPr>
            <a:noAutofit/>
          </a:bodyPr>
          <a:lstStyle/>
          <a:p>
            <a:r>
              <a:rPr lang="en-US" sz="2400" dirty="0"/>
              <a:t>Since 1971, </a:t>
            </a:r>
            <a:r>
              <a:rPr lang="en-US" sz="2400" i="1" dirty="0"/>
              <a:t>Emergency Care and Transportation of the Sick and Injured </a:t>
            </a:r>
            <a:r>
              <a:rPr lang="en-US" sz="2400" dirty="0"/>
              <a:t>has advanced how EMS education is delivered to help train exceptional EMS professionals around the globe.</a:t>
            </a:r>
            <a:br>
              <a:rPr lang="en-US" sz="2400" dirty="0"/>
            </a:br>
            <a:br>
              <a:rPr lang="en-US" sz="2400" dirty="0"/>
            </a:br>
            <a:r>
              <a:rPr lang="en-US" sz="2400" dirty="0"/>
              <a:t>Fifty years later, the </a:t>
            </a:r>
            <a:r>
              <a:rPr lang="en-US" sz="2400" i="1" dirty="0"/>
              <a:t>Twelfth Edition </a:t>
            </a:r>
            <a:r>
              <a:rPr lang="en-US" sz="2400" dirty="0"/>
              <a:t>is now the most comprehensive, innovative EMT educational solution ever developed.</a:t>
            </a:r>
            <a:endParaRPr lang="en-US" sz="2400" dirty="0">
              <a:solidFill>
                <a:schemeClr val="tx1"/>
              </a:solidFill>
            </a:endParaRPr>
          </a:p>
        </p:txBody>
      </p:sp>
    </p:spTree>
    <p:extLst>
      <p:ext uri="{BB962C8B-B14F-4D97-AF65-F5344CB8AC3E}">
        <p14:creationId xmlns:p14="http://schemas.microsoft.com/office/powerpoint/2010/main" val="134602878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B9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b="1" dirty="0">
                <a:solidFill>
                  <a:schemeClr val="bg1"/>
                </a:solidFill>
              </a:rPr>
              <a:t>What’s New in the</a:t>
            </a:r>
            <a:br>
              <a:rPr lang="en-US" sz="5400" b="1" dirty="0">
                <a:solidFill>
                  <a:schemeClr val="bg1"/>
                </a:solidFill>
              </a:rPr>
            </a:br>
            <a:r>
              <a:rPr lang="en-US" sz="5400" b="1" i="1" dirty="0">
                <a:solidFill>
                  <a:schemeClr val="accent6">
                    <a:lumMod val="75000"/>
                  </a:schemeClr>
                </a:solidFill>
              </a:rPr>
              <a:t>Twelfth Edition</a:t>
            </a:r>
          </a:p>
        </p:txBody>
      </p:sp>
    </p:spTree>
    <p:extLst>
      <p:ext uri="{BB962C8B-B14F-4D97-AF65-F5344CB8AC3E}">
        <p14:creationId xmlns:p14="http://schemas.microsoft.com/office/powerpoint/2010/main" val="148319879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B9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524000"/>
            <a:ext cx="9601200" cy="1470025"/>
          </a:xfrm>
        </p:spPr>
        <p:txBody>
          <a:bodyPr>
            <a:normAutofit fontScale="90000"/>
          </a:bodyPr>
          <a:lstStyle/>
          <a:p>
            <a:r>
              <a:rPr lang="en-US" sz="5400" dirty="0"/>
              <a:t>Current State-of-the-Art Medical Content</a:t>
            </a:r>
            <a:endParaRPr lang="en-US" sz="5400" b="1" i="1" dirty="0">
              <a:solidFill>
                <a:schemeClr val="bg1"/>
              </a:solidFill>
            </a:endParaRPr>
          </a:p>
        </p:txBody>
      </p:sp>
      <p:sp>
        <p:nvSpPr>
          <p:cNvPr id="3" name="Title 1">
            <a:extLst>
              <a:ext uri="{FF2B5EF4-FFF2-40B4-BE49-F238E27FC236}">
                <a16:creationId xmlns:a16="http://schemas.microsoft.com/office/drawing/2014/main" id="{0F3613C3-854E-43C8-BABE-6314F6A8B897}"/>
              </a:ext>
            </a:extLst>
          </p:cNvPr>
          <p:cNvSpPr txBox="1">
            <a:spLocks/>
          </p:cNvSpPr>
          <p:nvPr/>
        </p:nvSpPr>
        <p:spPr>
          <a:xfrm>
            <a:off x="1295400" y="3276600"/>
            <a:ext cx="96012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000" b="1" kern="1200">
                <a:solidFill>
                  <a:schemeClr val="bg1"/>
                </a:solidFill>
                <a:latin typeface="+mj-lt"/>
                <a:ea typeface="+mj-ea"/>
                <a:cs typeface="+mj-cs"/>
              </a:defRPr>
            </a:lvl1pPr>
          </a:lstStyle>
          <a:p>
            <a:r>
              <a:rPr lang="en-US" sz="2400" b="0" dirty="0"/>
              <a:t>The </a:t>
            </a:r>
            <a:r>
              <a:rPr lang="en-US" sz="2400" i="1" dirty="0">
                <a:solidFill>
                  <a:schemeClr val="accent6">
                    <a:lumMod val="75000"/>
                  </a:schemeClr>
                </a:solidFill>
              </a:rPr>
              <a:t>Twelfth Edition</a:t>
            </a:r>
            <a:r>
              <a:rPr lang="en-US" sz="2400" i="1" dirty="0"/>
              <a:t> </a:t>
            </a:r>
            <a:r>
              <a:rPr lang="en-US" sz="2400" b="0" dirty="0"/>
              <a:t>delivers the latest medical evidence and alignment to current standards, along with a revised layout to improve readability.</a:t>
            </a:r>
            <a:endParaRPr lang="en-US" sz="2400" b="0" i="1" dirty="0"/>
          </a:p>
        </p:txBody>
      </p:sp>
    </p:spTree>
    <p:extLst>
      <p:ext uri="{BB962C8B-B14F-4D97-AF65-F5344CB8AC3E}">
        <p14:creationId xmlns:p14="http://schemas.microsoft.com/office/powerpoint/2010/main" val="369493174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5791200" cy="2392361"/>
          </a:xfrm>
        </p:spPr>
        <p:txBody>
          <a:bodyPr>
            <a:noAutofit/>
          </a:bodyPr>
          <a:lstStyle/>
          <a:p>
            <a:r>
              <a:rPr lang="en-US" sz="3000" dirty="0"/>
              <a:t>Comprehensive coverage of the latest </a:t>
            </a:r>
            <a:r>
              <a:rPr lang="en-US" sz="3000" i="1" dirty="0"/>
              <a:t>National EMS Education Standards</a:t>
            </a:r>
            <a:endParaRPr lang="en-US" sz="3000" b="0" dirty="0">
              <a:solidFill>
                <a:schemeClr val="tx1"/>
              </a:solidFill>
            </a:endParaRPr>
          </a:p>
        </p:txBody>
      </p:sp>
      <p:pic>
        <p:nvPicPr>
          <p:cNvPr id="3" name="Picture 2">
            <a:extLst>
              <a:ext uri="{FF2B5EF4-FFF2-40B4-BE49-F238E27FC236}">
                <a16:creationId xmlns:a16="http://schemas.microsoft.com/office/drawing/2014/main" id="{D81A4E6A-B007-489B-B0D1-2C4DB6B69879}"/>
              </a:ext>
            </a:extLst>
          </p:cNvPr>
          <p:cNvPicPr>
            <a:picLocks noChangeAspect="1"/>
          </p:cNvPicPr>
          <p:nvPr/>
        </p:nvPicPr>
        <p:blipFill rotWithShape="1">
          <a:blip r:embed="rId3"/>
          <a:srcRect l="38125" t="16214" r="20000" b="3398"/>
          <a:stretch/>
        </p:blipFill>
        <p:spPr>
          <a:xfrm>
            <a:off x="6781799" y="228600"/>
            <a:ext cx="4992029" cy="6400800"/>
          </a:xfrm>
          <a:prstGeom prst="rect">
            <a:avLst/>
          </a:prstGeom>
          <a:effectLst>
            <a:outerShdw blurRad="317500" dist="38100" dir="2700000" algn="tl" rotWithShape="0">
              <a:prstClr val="black">
                <a:alpha val="40000"/>
              </a:prstClr>
            </a:outerShdw>
          </a:effectLst>
        </p:spPr>
      </p:pic>
    </p:spTree>
    <p:extLst>
      <p:ext uri="{BB962C8B-B14F-4D97-AF65-F5344CB8AC3E}">
        <p14:creationId xmlns:p14="http://schemas.microsoft.com/office/powerpoint/2010/main" val="2110080671"/>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1"/>
            <a:ext cx="11049000" cy="1066800"/>
          </a:xfrm>
        </p:spPr>
        <p:txBody>
          <a:bodyPr>
            <a:noAutofit/>
          </a:bodyPr>
          <a:lstStyle/>
          <a:p>
            <a:r>
              <a:rPr lang="en-US" sz="3000" dirty="0"/>
              <a:t>Comprehensive coverage of the 2020 ILCOR Treatment Recommendations and </a:t>
            </a:r>
            <a:r>
              <a:rPr lang="en-US" sz="3000" i="1" dirty="0"/>
              <a:t>AHA ECC Guidelines</a:t>
            </a:r>
            <a:endParaRPr lang="en-US" sz="3000" b="0" dirty="0">
              <a:solidFill>
                <a:schemeClr val="tx1"/>
              </a:solidFill>
            </a:endParaRPr>
          </a:p>
        </p:txBody>
      </p:sp>
      <p:pic>
        <p:nvPicPr>
          <p:cNvPr id="4" name="Picture 3">
            <a:extLst>
              <a:ext uri="{FF2B5EF4-FFF2-40B4-BE49-F238E27FC236}">
                <a16:creationId xmlns:a16="http://schemas.microsoft.com/office/drawing/2014/main" id="{43F2546B-861C-D14E-A6E7-8C1D7886C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0"/>
            <a:ext cx="11355482" cy="4173781"/>
          </a:xfrm>
          <a:prstGeom prst="rect">
            <a:avLst/>
          </a:prstGeom>
        </p:spPr>
      </p:pic>
    </p:spTree>
    <p:extLst>
      <p:ext uri="{BB962C8B-B14F-4D97-AF65-F5344CB8AC3E}">
        <p14:creationId xmlns:p14="http://schemas.microsoft.com/office/powerpoint/2010/main" val="165073151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5943600" cy="2392361"/>
          </a:xfrm>
        </p:spPr>
        <p:txBody>
          <a:bodyPr>
            <a:noAutofit/>
          </a:bodyPr>
          <a:lstStyle/>
          <a:p>
            <a:r>
              <a:rPr lang="en-US" sz="3000" dirty="0"/>
              <a:t>Updated coverage of PPE</a:t>
            </a:r>
            <a:br>
              <a:rPr lang="en-US" sz="3000" dirty="0"/>
            </a:br>
            <a:r>
              <a:rPr lang="en-US" sz="3000" dirty="0"/>
              <a:t>and CDC guidelines for safe patient care during the</a:t>
            </a:r>
            <a:br>
              <a:rPr lang="en-US" sz="3000" dirty="0"/>
            </a:br>
            <a:r>
              <a:rPr lang="en-US" sz="3000" dirty="0"/>
              <a:t>COVID-19 pandemic</a:t>
            </a:r>
            <a:endParaRPr lang="en-US" sz="3000" b="0" dirty="0">
              <a:solidFill>
                <a:schemeClr val="tx1"/>
              </a:solidFill>
            </a:endParaRPr>
          </a:p>
        </p:txBody>
      </p:sp>
      <p:pic>
        <p:nvPicPr>
          <p:cNvPr id="5" name="Picture 4" descr="A picture containing person&#10;&#10;Description automatically generated">
            <a:extLst>
              <a:ext uri="{FF2B5EF4-FFF2-40B4-BE49-F238E27FC236}">
                <a16:creationId xmlns:a16="http://schemas.microsoft.com/office/drawing/2014/main" id="{9A5CE0E2-50F3-0042-B011-15DA106D7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987" y="419100"/>
            <a:ext cx="4458013" cy="6019800"/>
          </a:xfrm>
          <a:prstGeom prst="rect">
            <a:avLst/>
          </a:prstGeom>
          <a:effectLst>
            <a:outerShdw blurRad="317500" dist="38100" dir="2700000" algn="ctr" rotWithShape="0">
              <a:prstClr val="black">
                <a:alpha val="40000"/>
              </a:prstClr>
            </a:outerShdw>
          </a:effectLst>
        </p:spPr>
      </p:pic>
    </p:spTree>
    <p:extLst>
      <p:ext uri="{BB962C8B-B14F-4D97-AF65-F5344CB8AC3E}">
        <p14:creationId xmlns:p14="http://schemas.microsoft.com/office/powerpoint/2010/main" val="141852640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10896600" cy="1333500"/>
          </a:xfrm>
        </p:spPr>
        <p:txBody>
          <a:bodyPr>
            <a:noAutofit/>
          </a:bodyPr>
          <a:lstStyle/>
          <a:p>
            <a:r>
              <a:rPr lang="en-US" sz="2800" dirty="0"/>
              <a:t>The textbook design and layout have been revised to improve visualization of key content and overall readability</a:t>
            </a:r>
            <a:endParaRPr lang="en-US" sz="2800" b="0" dirty="0">
              <a:solidFill>
                <a:schemeClr val="tx1"/>
              </a:solidFill>
            </a:endParaRPr>
          </a:p>
        </p:txBody>
      </p:sp>
      <p:pic>
        <p:nvPicPr>
          <p:cNvPr id="3" name="Picture 2">
            <a:extLst>
              <a:ext uri="{FF2B5EF4-FFF2-40B4-BE49-F238E27FC236}">
                <a16:creationId xmlns:a16="http://schemas.microsoft.com/office/drawing/2014/main" id="{F5339F40-6A9F-467D-B901-93D51E4577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3411489" cy="4267199"/>
          </a:xfrm>
          <a:prstGeom prst="rect">
            <a:avLst/>
          </a:prstGeom>
          <a:noFill/>
          <a:ln>
            <a:noFill/>
          </a:ln>
          <a:effectLst>
            <a:outerShdw blurRad="381000" algn="ctr" rotWithShape="0">
              <a:prstClr val="black">
                <a:alpha val="40000"/>
              </a:prstClr>
            </a:outerShdw>
          </a:effectLst>
        </p:spPr>
      </p:pic>
      <p:pic>
        <p:nvPicPr>
          <p:cNvPr id="11" name="Picture 10">
            <a:extLst>
              <a:ext uri="{FF2B5EF4-FFF2-40B4-BE49-F238E27FC236}">
                <a16:creationId xmlns:a16="http://schemas.microsoft.com/office/drawing/2014/main" id="{E441CC53-1EE2-344B-A5A2-45C758077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121" y="1295400"/>
            <a:ext cx="3486293" cy="4435559"/>
          </a:xfrm>
          <a:prstGeom prst="rect">
            <a:avLst/>
          </a:prstGeom>
          <a:effectLst>
            <a:outerShdw blurRad="381000" algn="ctr" rotWithShape="0">
              <a:prstClr val="black">
                <a:alpha val="40000"/>
              </a:prstClr>
            </a:outerShdw>
          </a:effectLst>
        </p:spPr>
      </p:pic>
      <p:pic>
        <p:nvPicPr>
          <p:cNvPr id="7" name="Picture 6">
            <a:extLst>
              <a:ext uri="{FF2B5EF4-FFF2-40B4-BE49-F238E27FC236}">
                <a16:creationId xmlns:a16="http://schemas.microsoft.com/office/drawing/2014/main" id="{F91EA6C5-D50C-724A-87C4-8443835AB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211" y="1828800"/>
            <a:ext cx="3486293" cy="4444315"/>
          </a:xfrm>
          <a:prstGeom prst="rect">
            <a:avLst/>
          </a:prstGeom>
          <a:solidFill>
            <a:schemeClr val="bg1"/>
          </a:solidFill>
          <a:effectLst>
            <a:outerShdw blurRad="381000" algn="ctr" rotWithShape="0">
              <a:prstClr val="black">
                <a:alpha val="40000"/>
              </a:prstClr>
            </a:outerShdw>
          </a:effectLst>
        </p:spPr>
      </p:pic>
      <p:sp>
        <p:nvSpPr>
          <p:cNvPr id="5" name="Arrow: Right 4">
            <a:extLst>
              <a:ext uri="{FF2B5EF4-FFF2-40B4-BE49-F238E27FC236}">
                <a16:creationId xmlns:a16="http://schemas.microsoft.com/office/drawing/2014/main" id="{AD33E957-F76D-450C-B603-3E1D1AA0BCE4}"/>
              </a:ext>
            </a:extLst>
          </p:cNvPr>
          <p:cNvSpPr/>
          <p:nvPr/>
        </p:nvSpPr>
        <p:spPr>
          <a:xfrm>
            <a:off x="4038600" y="2628900"/>
            <a:ext cx="978408" cy="484632"/>
          </a:xfrm>
          <a:prstGeom prst="rightArrow">
            <a:avLst/>
          </a:prstGeom>
          <a:solidFill>
            <a:srgbClr val="00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1690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5791200" cy="2392361"/>
          </a:xfrm>
        </p:spPr>
        <p:txBody>
          <a:bodyPr>
            <a:noAutofit/>
          </a:bodyPr>
          <a:lstStyle/>
          <a:p>
            <a:r>
              <a:rPr lang="en-US" sz="3000" dirty="0"/>
              <a:t>The text is broken up into nine sections for ease of learning</a:t>
            </a:r>
            <a:endParaRPr lang="en-US" sz="3000" b="0" dirty="0">
              <a:solidFill>
                <a:schemeClr val="tx1"/>
              </a:solidFill>
            </a:endParaRPr>
          </a:p>
        </p:txBody>
      </p:sp>
      <p:pic>
        <p:nvPicPr>
          <p:cNvPr id="7" name="Picture 6" descr="Table&#10;&#10;Description automatically generated">
            <a:extLst>
              <a:ext uri="{FF2B5EF4-FFF2-40B4-BE49-F238E27FC236}">
                <a16:creationId xmlns:a16="http://schemas.microsoft.com/office/drawing/2014/main" id="{9099D4EB-B1BA-AC4D-A8E0-4FD391F13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156" y="609600"/>
            <a:ext cx="5544362" cy="5562600"/>
          </a:xfrm>
          <a:prstGeom prst="rect">
            <a:avLst/>
          </a:prstGeom>
        </p:spPr>
      </p:pic>
    </p:spTree>
    <p:extLst>
      <p:ext uri="{BB962C8B-B14F-4D97-AF65-F5344CB8AC3E}">
        <p14:creationId xmlns:p14="http://schemas.microsoft.com/office/powerpoint/2010/main" val="2066227887"/>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AEMT3E_Marketing_TMedits_animated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491</Words>
  <Application>Microsoft Office PowerPoint</Application>
  <PresentationFormat>Widescreen</PresentationFormat>
  <Paragraphs>52</Paragraphs>
  <Slides>19</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Celebrating 50 Years of EMS Innovation</vt:lpstr>
      <vt:lpstr>Since 1971, Emergency Care and Transportation of the Sick and Injured has advanced how EMS education is delivered to help train exceptional EMS professionals around the globe.  Fifty years later, the Twelfth Edition is now the most comprehensive, innovative EMT educational solution ever developed.</vt:lpstr>
      <vt:lpstr>What’s New in the Twelfth Edition</vt:lpstr>
      <vt:lpstr>Current State-of-the-Art Medical Content</vt:lpstr>
      <vt:lpstr>Comprehensive coverage of the latest National EMS Education Standards</vt:lpstr>
      <vt:lpstr>Comprehensive coverage of the 2020 ILCOR Treatment Recommendations and AHA ECC Guidelines</vt:lpstr>
      <vt:lpstr>Updated coverage of PPE and CDC guidelines for safe patient care during the COVID-19 pandemic</vt:lpstr>
      <vt:lpstr>The textbook design and layout have been revised to improve visualization of key content and overall readability</vt:lpstr>
      <vt:lpstr>The text is broken up into nine sections for ease of learning</vt:lpstr>
      <vt:lpstr>A Focus on Career Readiness and Employability</vt:lpstr>
      <vt:lpstr>Greater emphasis on empathy, teamwork, interpersonal skills, and problem solving to ensure students are well prepared as they transition into the field</vt:lpstr>
      <vt:lpstr>A new “Street Smarts” feature that helps bridge the gap between the classroom and field environment by addressing nontechnical skills that improve patient and co-worker interactions</vt:lpstr>
      <vt:lpstr>Enhanced content on provider mental health, wellness, and safety</vt:lpstr>
      <vt:lpstr>Soft Skills for EMS Providers, a series of interactive scenarios, provide techniques that can be used to improve overall critical thinking, communication, and teamwork</vt:lpstr>
      <vt:lpstr>Innovative and Flexible Package Options</vt:lpstr>
      <vt:lpstr>Premier</vt:lpstr>
      <vt:lpstr>Navigate Package Comparisons</vt:lpstr>
      <vt:lpstr>PowerPoint Presentation</vt:lpstr>
      <vt:lpstr>Please contact your dedicated  Public Safety Specialist today: psglearning.com/contact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50 Years of EMS Innovation</dc:title>
  <dc:creator>Barb Scotese</dc:creator>
  <cp:lastModifiedBy>Ryan Poor</cp:lastModifiedBy>
  <cp:revision>41</cp:revision>
  <dcterms:created xsi:type="dcterms:W3CDTF">2021-02-08T17:28:14Z</dcterms:created>
  <dcterms:modified xsi:type="dcterms:W3CDTF">2021-04-01T15:14:17Z</dcterms:modified>
</cp:coreProperties>
</file>